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2" r:id="rId1"/>
  </p:sldMasterIdLst>
  <p:notesMasterIdLst>
    <p:notesMasterId r:id="rId54"/>
  </p:notesMasterIdLst>
  <p:sldIdLst>
    <p:sldId id="258" r:id="rId2"/>
    <p:sldId id="257" r:id="rId3"/>
    <p:sldId id="264" r:id="rId4"/>
    <p:sldId id="262" r:id="rId5"/>
    <p:sldId id="259" r:id="rId6"/>
    <p:sldId id="275" r:id="rId7"/>
    <p:sldId id="375" r:id="rId8"/>
    <p:sldId id="326" r:id="rId9"/>
    <p:sldId id="329" r:id="rId10"/>
    <p:sldId id="330" r:id="rId11"/>
    <p:sldId id="331" r:id="rId12"/>
    <p:sldId id="332" r:id="rId13"/>
    <p:sldId id="333" r:id="rId14"/>
    <p:sldId id="334" r:id="rId15"/>
    <p:sldId id="276" r:id="rId16"/>
    <p:sldId id="287" r:id="rId17"/>
    <p:sldId id="288" r:id="rId18"/>
    <p:sldId id="279" r:id="rId19"/>
    <p:sldId id="280" r:id="rId20"/>
    <p:sldId id="281" r:id="rId21"/>
    <p:sldId id="282" r:id="rId22"/>
    <p:sldId id="283" r:id="rId23"/>
    <p:sldId id="284" r:id="rId24"/>
    <p:sldId id="296" r:id="rId25"/>
    <p:sldId id="300" r:id="rId26"/>
    <p:sldId id="298" r:id="rId27"/>
    <p:sldId id="302" r:id="rId28"/>
    <p:sldId id="303" r:id="rId29"/>
    <p:sldId id="353" r:id="rId30"/>
    <p:sldId id="356" r:id="rId31"/>
    <p:sldId id="357" r:id="rId32"/>
    <p:sldId id="305" r:id="rId33"/>
    <p:sldId id="309" r:id="rId34"/>
    <p:sldId id="306" r:id="rId35"/>
    <p:sldId id="308" r:id="rId36"/>
    <p:sldId id="311" r:id="rId37"/>
    <p:sldId id="313" r:id="rId38"/>
    <p:sldId id="314" r:id="rId39"/>
    <p:sldId id="318" r:id="rId40"/>
    <p:sldId id="363" r:id="rId41"/>
    <p:sldId id="371" r:id="rId42"/>
    <p:sldId id="372" r:id="rId43"/>
    <p:sldId id="381" r:id="rId44"/>
    <p:sldId id="315" r:id="rId45"/>
    <p:sldId id="316" r:id="rId46"/>
    <p:sldId id="317" r:id="rId47"/>
    <p:sldId id="384" r:id="rId48"/>
    <p:sldId id="383" r:id="rId49"/>
    <p:sldId id="385" r:id="rId50"/>
    <p:sldId id="386" r:id="rId51"/>
    <p:sldId id="387" r:id="rId52"/>
    <p:sldId id="382" r:id="rId5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rdin" initials="o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01BF"/>
    <a:srgbClr val="F8F8F8"/>
    <a:srgbClr val="1802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6374" autoAdjust="0"/>
  </p:normalViewPr>
  <p:slideViewPr>
    <p:cSldViewPr snapToGrid="0">
      <p:cViewPr varScale="1">
        <p:scale>
          <a:sx n="110" d="100"/>
          <a:sy n="110" d="100"/>
        </p:scale>
        <p:origin x="52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49DC81-AAF6-4531-BD1E-ABD623E828D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F8D48-2F0B-41CF-A9A8-462DF547A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334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AF8D48-2F0B-41CF-A9A8-462DF547A12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37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258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064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579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27456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069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621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092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573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89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869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9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05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556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328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95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186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65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D5DE8C1-FD72-4DD5-B687-9B8A73599863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838BB-3361-41F4-A9EE-48BD83415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3136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  <p:sldLayoutId id="2147483944" r:id="rId12"/>
    <p:sldLayoutId id="2147483945" r:id="rId13"/>
    <p:sldLayoutId id="2147483946" r:id="rId14"/>
    <p:sldLayoutId id="2147483947" r:id="rId15"/>
    <p:sldLayoutId id="2147483948" r:id="rId16"/>
    <p:sldLayoutId id="21474839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982D68-3D38-4EAD-A672-32F58555155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1"/>
            <a:ext cx="12192000" cy="6858002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</a:rPr>
              <a:t>УЗ «Городская детская инфекционная клиническая больница» </a:t>
            </a:r>
            <a:r>
              <a:rPr lang="ru-RU" sz="1600" dirty="0" err="1">
                <a:solidFill>
                  <a:schemeClr val="bg1"/>
                </a:solidFill>
              </a:rPr>
              <a:t>г.Минска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Рентгеновское отделение</a:t>
            </a:r>
            <a:br>
              <a:rPr lang="ru-RU" sz="6000" dirty="0">
                <a:solidFill>
                  <a:schemeClr val="bg1"/>
                </a:solidFill>
              </a:rPr>
            </a:br>
            <a:br>
              <a:rPr lang="ru-RU" sz="6000" dirty="0">
                <a:solidFill>
                  <a:schemeClr val="bg1"/>
                </a:solidFill>
              </a:rPr>
            </a:br>
            <a:br>
              <a:rPr lang="ru-RU" sz="6000" dirty="0">
                <a:solidFill>
                  <a:schemeClr val="bg1"/>
                </a:solidFill>
              </a:rPr>
            </a:br>
            <a:r>
              <a:rPr lang="ru-RU" sz="6000" dirty="0">
                <a:solidFill>
                  <a:schemeClr val="bg1"/>
                </a:solidFill>
              </a:rPr>
              <a:t>КТ- и МРТ-исследования при инсультах</a:t>
            </a:r>
            <a:br>
              <a:rPr lang="ru-RU" sz="6000" dirty="0">
                <a:solidFill>
                  <a:schemeClr val="bg1"/>
                </a:solidFill>
              </a:rPr>
            </a:br>
            <a:r>
              <a:rPr lang="ru-RU" sz="6000" dirty="0">
                <a:solidFill>
                  <a:schemeClr val="bg1"/>
                </a:solidFill>
              </a:rPr>
              <a:t>										      </a:t>
            </a:r>
            <a:r>
              <a:rPr lang="ru-RU" sz="1400" dirty="0">
                <a:solidFill>
                  <a:schemeClr val="bg1"/>
                </a:solidFill>
              </a:rPr>
              <a:t>Авторы:</a:t>
            </a:r>
            <a:br>
              <a:rPr lang="ru-RU" sz="1400" dirty="0">
                <a:solidFill>
                  <a:schemeClr val="bg1"/>
                </a:solidFill>
              </a:rPr>
            </a:br>
            <a:r>
              <a:rPr lang="ru-RU" sz="1400" dirty="0">
                <a:solidFill>
                  <a:schemeClr val="bg1"/>
                </a:solidFill>
              </a:rPr>
              <a:t>																		     Герасименко Ирина Александровна</a:t>
            </a:r>
            <a:br>
              <a:rPr lang="ru-RU" sz="1400" dirty="0">
                <a:solidFill>
                  <a:schemeClr val="bg1"/>
                </a:solidFill>
              </a:rPr>
            </a:br>
            <a:r>
              <a:rPr lang="ru-RU" sz="1400" dirty="0">
                <a:solidFill>
                  <a:schemeClr val="bg1"/>
                </a:solidFill>
              </a:rPr>
              <a:t>																</a:t>
            </a:r>
            <a:r>
              <a:rPr lang="ru-RU" sz="1400" dirty="0" err="1">
                <a:solidFill>
                  <a:schemeClr val="bg1"/>
                </a:solidFill>
              </a:rPr>
              <a:t>Мазуро</a:t>
            </a:r>
            <a:r>
              <a:rPr lang="ru-RU" sz="1400" dirty="0">
                <a:solidFill>
                  <a:schemeClr val="bg1"/>
                </a:solidFill>
              </a:rPr>
              <a:t> Иван Андреевич</a:t>
            </a:r>
            <a:br>
              <a:rPr lang="ru-RU" sz="6000" dirty="0">
                <a:solidFill>
                  <a:schemeClr val="bg1"/>
                </a:solidFill>
              </a:rPr>
            </a:br>
            <a:br>
              <a:rPr lang="ru-RU" sz="6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Минск 2019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514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6858001" cy="140053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T2* </a:t>
            </a:r>
            <a:br>
              <a:rPr lang="ru-RU" sz="3600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50" y="-17583"/>
            <a:ext cx="6315031" cy="6875583"/>
          </a:xfrm>
        </p:spPr>
      </p:pic>
    </p:spTree>
    <p:extLst>
      <p:ext uri="{BB962C8B-B14F-4D97-AF65-F5344CB8AC3E}">
        <p14:creationId xmlns:p14="http://schemas.microsoft.com/office/powerpoint/2010/main" val="767575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8001" y="172278"/>
            <a:ext cx="6858001" cy="140053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МР-ангиография (3</a:t>
            </a:r>
            <a:r>
              <a:rPr lang="en-US" sz="3600" b="1" dirty="0">
                <a:solidFill>
                  <a:schemeClr val="bg1"/>
                </a:solidFill>
              </a:rPr>
              <a:t>D </a:t>
            </a:r>
            <a:r>
              <a:rPr lang="en-US" sz="3600" b="1" dirty="0" err="1">
                <a:solidFill>
                  <a:schemeClr val="bg1"/>
                </a:solidFill>
              </a:rPr>
              <a:t>ToF</a:t>
            </a:r>
            <a:r>
              <a:rPr lang="en-US" sz="3600" b="1" dirty="0">
                <a:solidFill>
                  <a:schemeClr val="bg1"/>
                </a:solidFill>
              </a:rPr>
              <a:t>)</a:t>
            </a:r>
            <a:br>
              <a:rPr lang="ru-RU" sz="3600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0" y="1027545"/>
            <a:ext cx="6065520" cy="583045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" y="1030546"/>
            <a:ext cx="6116957" cy="582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806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0452101" cy="140053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МР-ангиография (</a:t>
            </a:r>
            <a:r>
              <a:rPr lang="en-US" sz="3600" b="1" dirty="0">
                <a:solidFill>
                  <a:schemeClr val="bg1"/>
                </a:solidFill>
              </a:rPr>
              <a:t>PCA)</a:t>
            </a:r>
            <a:br>
              <a:rPr lang="ru-RU" sz="3600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9" y="700265"/>
            <a:ext cx="4859279" cy="281197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0" y="3512239"/>
            <a:ext cx="12165770" cy="334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38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6858001" cy="140053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T1 + GD</a:t>
            </a:r>
            <a:br>
              <a:rPr lang="ru-RU" sz="3600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66206"/>
            <a:ext cx="12192000" cy="619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210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8999" y="-6927"/>
            <a:ext cx="6858001" cy="140053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МР-спектроскопия</a:t>
            </a:r>
            <a:br>
              <a:rPr lang="ru-RU" sz="3600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7771" y="694181"/>
            <a:ext cx="6074229" cy="61638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693338"/>
            <a:ext cx="6117772" cy="616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200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ЛУЧЕВАЯ ДИАГНОСТИКА ВНУТРИЧЕРЕПНОГО КРОВОИЗЛИЯНИЯ</a:t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A256F-E212-4AD9-B27F-9E49F623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5" y="1690688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В зависимости от сроков с момента кровоизлияния принято выделять стадии: </a:t>
            </a:r>
          </a:p>
          <a:p>
            <a:pPr algn="just"/>
            <a:r>
              <a:rPr lang="ru-RU" u="sng" dirty="0">
                <a:solidFill>
                  <a:schemeClr val="bg1"/>
                </a:solidFill>
              </a:rPr>
              <a:t>сверхострое кровоизлияние  </a:t>
            </a:r>
            <a:r>
              <a:rPr lang="ru-RU" dirty="0">
                <a:solidFill>
                  <a:schemeClr val="bg1"/>
                </a:solidFill>
              </a:rPr>
              <a:t>до 24 часов с момента развития</a:t>
            </a:r>
          </a:p>
          <a:p>
            <a:pPr algn="just"/>
            <a:r>
              <a:rPr lang="ru-RU" u="sng" dirty="0">
                <a:solidFill>
                  <a:schemeClr val="bg1"/>
                </a:solidFill>
              </a:rPr>
              <a:t>острое кровоизлияние  </a:t>
            </a:r>
            <a:r>
              <a:rPr lang="ru-RU" dirty="0">
                <a:solidFill>
                  <a:schemeClr val="bg1"/>
                </a:solidFill>
              </a:rPr>
              <a:t>с 1-ых по 3-е сутки с момента развития</a:t>
            </a:r>
          </a:p>
          <a:p>
            <a:pPr algn="just"/>
            <a:r>
              <a:rPr lang="ru-RU" u="sng" dirty="0">
                <a:solidFill>
                  <a:schemeClr val="bg1"/>
                </a:solidFill>
              </a:rPr>
              <a:t>раннее подострое кровоизлияние </a:t>
            </a:r>
            <a:r>
              <a:rPr lang="ru-RU" dirty="0">
                <a:solidFill>
                  <a:schemeClr val="bg1"/>
                </a:solidFill>
              </a:rPr>
              <a:t>от 3 дней до 7 суток с момента развития</a:t>
            </a:r>
          </a:p>
          <a:p>
            <a:pPr algn="just"/>
            <a:r>
              <a:rPr lang="ru-RU" u="sng" dirty="0">
                <a:solidFill>
                  <a:schemeClr val="bg1"/>
                </a:solidFill>
              </a:rPr>
              <a:t>позднее подострое кровоизлияние </a:t>
            </a:r>
            <a:r>
              <a:rPr lang="ru-RU" dirty="0">
                <a:solidFill>
                  <a:schemeClr val="bg1"/>
                </a:solidFill>
              </a:rPr>
              <a:t>от 7 суток до 1 месяца с момента развития</a:t>
            </a:r>
          </a:p>
          <a:p>
            <a:pPr algn="just"/>
            <a:r>
              <a:rPr lang="ru-RU" u="sng" dirty="0">
                <a:solidFill>
                  <a:schemeClr val="bg1"/>
                </a:solidFill>
              </a:rPr>
              <a:t>хроническое</a:t>
            </a:r>
            <a:r>
              <a:rPr lang="ru-RU" dirty="0">
                <a:solidFill>
                  <a:schemeClr val="bg1"/>
                </a:solidFill>
              </a:rPr>
              <a:t> от 1 </a:t>
            </a:r>
            <a:r>
              <a:rPr lang="ru-RU" dirty="0" err="1">
                <a:solidFill>
                  <a:schemeClr val="bg1"/>
                </a:solidFill>
              </a:rPr>
              <a:t>мес</a:t>
            </a:r>
            <a:r>
              <a:rPr lang="ru-RU" dirty="0">
                <a:solidFill>
                  <a:schemeClr val="bg1"/>
                </a:solidFill>
              </a:rPr>
              <a:t> с момента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3860211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A256F-E212-4AD9-B27F-9E49F623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5218" y="0"/>
            <a:ext cx="10515600" cy="58610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bg1"/>
                </a:solidFill>
              </a:rPr>
              <a:t>Внутричерепные кровоизлияния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755" y="609601"/>
            <a:ext cx="8619286" cy="624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57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A256F-E212-4AD9-B27F-9E49F623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5240" y="0"/>
            <a:ext cx="12192000" cy="58610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</a:rPr>
              <a:t>C</a:t>
            </a:r>
            <a:r>
              <a:rPr lang="ru-RU" sz="2000" dirty="0" err="1">
                <a:solidFill>
                  <a:schemeClr val="bg1"/>
                </a:solidFill>
              </a:rPr>
              <a:t>равнительная</a:t>
            </a:r>
            <a:r>
              <a:rPr lang="ru-RU" sz="2000" dirty="0">
                <a:solidFill>
                  <a:schemeClr val="bg1"/>
                </a:solidFill>
              </a:rPr>
              <a:t> характеристика КТ- и МРТ-изображений при внутримозговом кровоизлиянии</a:t>
            </a:r>
          </a:p>
          <a:p>
            <a:pPr marL="0" indent="0" algn="ctr">
              <a:buNone/>
            </a:pP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" y="1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196" y="5387784"/>
            <a:ext cx="2230208" cy="126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389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A256F-E212-4AD9-B27F-9E49F623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"/>
            <a:ext cx="12195017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chemeClr val="bg1"/>
                </a:solidFill>
              </a:rPr>
              <a:t>Клинический пример.</a:t>
            </a: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800" dirty="0">
                <a:solidFill>
                  <a:schemeClr val="bg1"/>
                </a:solidFill>
              </a:rPr>
              <a:t>М. 3 года.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bg1"/>
                </a:solidFill>
              </a:rPr>
              <a:t>Заболел остро, 03.06.18г., с появлением вялости и повышения температуры тела до 39 </a:t>
            </a:r>
            <a:r>
              <a:rPr lang="en-US" sz="2800" dirty="0">
                <a:solidFill>
                  <a:schemeClr val="bg1"/>
                </a:solidFill>
              </a:rPr>
              <a:t>C</a:t>
            </a:r>
            <a:r>
              <a:rPr lang="ru-RU" sz="2800" dirty="0">
                <a:solidFill>
                  <a:schemeClr val="bg1"/>
                </a:solidFill>
              </a:rPr>
              <a:t>.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bg1"/>
                </a:solidFill>
              </a:rPr>
              <a:t>04.06.18г. – рвота 5 раз,  05.06.18г – появление сыпи.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bg1"/>
                </a:solidFill>
              </a:rPr>
              <a:t>06.06.18г. Ребенок госпитализирован в ГДИКБ с диагнозом: «Менингококковая инфекция: </a:t>
            </a:r>
            <a:r>
              <a:rPr lang="ru-RU" sz="2800" dirty="0" err="1">
                <a:solidFill>
                  <a:schemeClr val="bg1"/>
                </a:solidFill>
              </a:rPr>
              <a:t>менингококцемия</a:t>
            </a:r>
            <a:r>
              <a:rPr lang="ru-RU" sz="2800" dirty="0">
                <a:solidFill>
                  <a:schemeClr val="bg1"/>
                </a:solidFill>
              </a:rPr>
              <a:t>, </a:t>
            </a:r>
            <a:r>
              <a:rPr lang="ru-RU" sz="2800" dirty="0" err="1">
                <a:solidFill>
                  <a:schemeClr val="bg1"/>
                </a:solidFill>
              </a:rPr>
              <a:t>о.гнойный</a:t>
            </a:r>
            <a:r>
              <a:rPr lang="ru-RU" sz="2800" dirty="0">
                <a:solidFill>
                  <a:schemeClr val="bg1"/>
                </a:solidFill>
              </a:rPr>
              <a:t> менингит. Септический шок, СПОН»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0760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A256F-E212-4AD9-B27F-9E49F623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0" y="180975"/>
            <a:ext cx="4083050" cy="58610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МРТ головного мозга от 08.06.2018г. - </a:t>
            </a:r>
            <a:r>
              <a:rPr lang="en-US" sz="2800" dirty="0">
                <a:solidFill>
                  <a:schemeClr val="bg1"/>
                </a:solidFill>
              </a:rPr>
              <a:t>N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EB822B-21A9-445C-A39E-2DB17D980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974" y="76200"/>
            <a:ext cx="7820026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78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6BA3335-2C79-4186-AFEF-279319376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Определение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4775510-8D55-4D12-8B3D-0C8914E2A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329" y="2805749"/>
            <a:ext cx="11167065" cy="2109152"/>
          </a:xfrm>
        </p:spPr>
        <p:txBody>
          <a:bodyPr>
            <a:normAutofit/>
          </a:bodyPr>
          <a:lstStyle/>
          <a:p>
            <a:r>
              <a:rPr lang="ru-RU" sz="24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Инсульт</a:t>
            </a: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острое нарушение мозгового кровообращения, с быстро развивающимся очаговым или глобальным нарушением функции мозга, длящееся более 24 часов или приводящее к смерти, при исключении другой причины заболевания (определение ВОЗ).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82793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04" y="1031875"/>
            <a:ext cx="10515600" cy="132556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КТ-картина паренхиматозного кровоизлияния левой гемисферы большого мозга. Множественные участки ишемии в теменной доле справа  и обеих затылочных долях. </a:t>
            </a:r>
            <a:endParaRPr lang="ru-RU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A256F-E212-4AD9-B27F-9E49F623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49" y="190500"/>
            <a:ext cx="12620625" cy="58610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</a:rPr>
              <a:t>КТ головного мозга от 04.07.18г.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39355AD-6813-4C1A-A865-EDBF0A356E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0721"/>
            <a:ext cx="4205702" cy="410009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DEA0F86-CC2D-4FF3-B532-25D7EFC1C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702" y="2450721"/>
            <a:ext cx="4100098" cy="410009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4E4191C-807F-4476-9A54-8104C444A9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125" y="2450721"/>
            <a:ext cx="3952875" cy="410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351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362" y="392629"/>
            <a:ext cx="10490438" cy="129647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КТ-картина с отрицательной динамикой, за счет нарастания отека головного мозга и увеличения </a:t>
            </a:r>
            <a:r>
              <a:rPr lang="ru-RU" sz="2400" dirty="0" err="1">
                <a:solidFill>
                  <a:schemeClr val="bg1"/>
                </a:solidFill>
              </a:rPr>
              <a:t>гиподенсных</a:t>
            </a:r>
            <a:r>
              <a:rPr lang="ru-RU" sz="2400" dirty="0">
                <a:solidFill>
                  <a:schemeClr val="bg1"/>
                </a:solidFill>
              </a:rPr>
              <a:t> зон (зоны ишемии, отека) в затылочных долях и в теменной области справа;</a:t>
            </a:r>
            <a:endParaRPr lang="ru-RU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A256F-E212-4AD9-B27F-9E49F623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725"/>
            <a:ext cx="12620625" cy="3946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КТ головного мозга от 05.07.18г.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7C3386-112A-46F5-9676-7086EB48C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320" y="1547776"/>
            <a:ext cx="4213064" cy="433867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B4F6261-37F0-43DC-BF82-38E2B6AC9F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77" y="1547777"/>
            <a:ext cx="4338673" cy="433867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B823DFA-7795-4D9C-AF8D-0BCFBCF694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7776"/>
            <a:ext cx="3660026" cy="433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76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6456"/>
            <a:ext cx="10515600" cy="132556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+mn-lt"/>
              </a:rPr>
              <a:t>МР-картина позднего подострого внутримозгового кровоизлияния в левую теменную область с признаками </a:t>
            </a:r>
            <a:r>
              <a:rPr lang="ru-RU" sz="2400" dirty="0" err="1">
                <a:solidFill>
                  <a:schemeClr val="bg1"/>
                </a:solidFill>
                <a:latin typeface="+mn-lt"/>
              </a:rPr>
              <a:t>перифокального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 отека, масс-эффекта, геморрагической </a:t>
            </a:r>
            <a:r>
              <a:rPr lang="ru-RU" sz="2400" dirty="0" err="1">
                <a:solidFill>
                  <a:schemeClr val="bg1"/>
                </a:solidFill>
                <a:latin typeface="+mn-lt"/>
              </a:rPr>
              <a:t>имбибицией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 прилежащих борозд.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A256F-E212-4AD9-B27F-9E49F623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620625" cy="3946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МРТ головного мозга от 16.07.18г.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B599DF-3292-47F8-A674-859CBA6BF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8475"/>
            <a:ext cx="6162675" cy="51195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29069B4-9128-4662-98F0-FC5C1C5E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675" y="1738475"/>
            <a:ext cx="6029325" cy="51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290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A6ECD8BD-53BC-4B66-8F4C-DB264547B52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530225"/>
            <a:ext cx="3095625" cy="255587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A09BA89-D741-44C4-87CE-02CA964A6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52900" cy="35234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A2E267-5588-4877-8FF9-21A4C7B332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300" y="3503862"/>
            <a:ext cx="4076700" cy="333459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FEE3589-1293-4AAC-9E49-5DC6A32F6D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300" y="19544"/>
            <a:ext cx="4094190" cy="350386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0FDD4F5-8D7E-4538-9CC8-3D605C3FA7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900" y="19544"/>
            <a:ext cx="3962400" cy="350386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F3C6EE4-D0D8-4891-84DA-BF63576D58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900" y="3503862"/>
            <a:ext cx="3971144" cy="333459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05D77A3-DEA6-49B2-AFDE-48B1C986D6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3863"/>
            <a:ext cx="4152899" cy="333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7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 Фазы ишемического инсульта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u="sng" dirty="0">
                <a:solidFill>
                  <a:schemeClr val="bg1"/>
                </a:solidFill>
              </a:rPr>
              <a:t>острейшая фаза </a:t>
            </a:r>
            <a:r>
              <a:rPr lang="ru-RU" sz="2800" dirty="0">
                <a:solidFill>
                  <a:schemeClr val="bg1"/>
                </a:solidFill>
              </a:rPr>
              <a:t>(первые 6 часов),</a:t>
            </a:r>
          </a:p>
          <a:p>
            <a:r>
              <a:rPr lang="ru-RU" sz="2800" u="sng" dirty="0">
                <a:solidFill>
                  <a:schemeClr val="bg1"/>
                </a:solidFill>
              </a:rPr>
              <a:t>острая фаза </a:t>
            </a:r>
            <a:r>
              <a:rPr lang="ru-RU" sz="2800" dirty="0">
                <a:solidFill>
                  <a:schemeClr val="bg1"/>
                </a:solidFill>
              </a:rPr>
              <a:t>(с 6 часов по 2 суток),</a:t>
            </a:r>
          </a:p>
          <a:p>
            <a:r>
              <a:rPr lang="ru-RU" sz="2800" u="sng" dirty="0">
                <a:solidFill>
                  <a:schemeClr val="bg1"/>
                </a:solidFill>
              </a:rPr>
              <a:t>подострая фаза </a:t>
            </a:r>
            <a:r>
              <a:rPr lang="ru-RU" sz="2800" dirty="0">
                <a:solidFill>
                  <a:schemeClr val="bg1"/>
                </a:solidFill>
              </a:rPr>
              <a:t>(с 3 сутки по 2 недели),</a:t>
            </a:r>
          </a:p>
          <a:p>
            <a:r>
              <a:rPr lang="ru-RU" sz="2800" u="sng" dirty="0">
                <a:solidFill>
                  <a:schemeClr val="bg1"/>
                </a:solidFill>
              </a:rPr>
              <a:t>хроническая фаза </a:t>
            </a:r>
            <a:r>
              <a:rPr lang="ru-RU" sz="2800" dirty="0">
                <a:solidFill>
                  <a:schemeClr val="bg1"/>
                </a:solidFill>
              </a:rPr>
              <a:t>(исход и отдаленные последствия - свыше 2 недель)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753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51" y="52251"/>
            <a:ext cx="10265229" cy="1325563"/>
          </a:xfrm>
        </p:spPr>
        <p:txBody>
          <a:bodyPr>
            <a:noAutofit/>
          </a:bodyPr>
          <a:lstStyle/>
          <a:p>
            <a:pPr algn="ctr"/>
            <a:r>
              <a:rPr lang="ru-RU" sz="2200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569028"/>
            <a:ext cx="12192314" cy="4288971"/>
          </a:xfrm>
        </p:spPr>
      </p:pic>
    </p:spTree>
    <p:extLst>
      <p:ext uri="{BB962C8B-B14F-4D97-AF65-F5344CB8AC3E}">
        <p14:creationId xmlns:p14="http://schemas.microsoft.com/office/powerpoint/2010/main" val="37333677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62" y="0"/>
            <a:ext cx="9404723" cy="140053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Ранние косвенные КТ-признаки ишемического инсульта 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7"/>
            <a:ext cx="12192000" cy="5167313"/>
          </a:xfrm>
        </p:spPr>
      </p:pic>
    </p:spTree>
    <p:extLst>
      <p:ext uri="{BB962C8B-B14F-4D97-AF65-F5344CB8AC3E}">
        <p14:creationId xmlns:p14="http://schemas.microsoft.com/office/powerpoint/2010/main" val="35352650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1" y="0"/>
            <a:ext cx="10265229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solidFill>
                  <a:srgbClr val="FFFF00"/>
                </a:solidFill>
                <a:latin typeface="+mn-lt"/>
              </a:rPr>
              <a:t> </a:t>
            </a:r>
            <a:br>
              <a:rPr lang="ru-RU" sz="4800" dirty="0">
                <a:solidFill>
                  <a:srgbClr val="FFFF00"/>
                </a:solidFill>
                <a:latin typeface="+mn-lt"/>
              </a:rPr>
            </a:br>
            <a:endParaRPr lang="ru-RU" sz="4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30" y="1130963"/>
            <a:ext cx="11340739" cy="4973745"/>
          </a:xfrm>
        </p:spPr>
      </p:pic>
    </p:spTree>
    <p:extLst>
      <p:ext uri="{BB962C8B-B14F-4D97-AF65-F5344CB8AC3E}">
        <p14:creationId xmlns:p14="http://schemas.microsoft.com/office/powerpoint/2010/main" val="14302923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40" y="278546"/>
            <a:ext cx="9404723" cy="140053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+mn-lt"/>
              </a:rPr>
              <a:t>Клинический пример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31722" y="2386746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Д. 15 лет. 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В машине, по дороге к бабушке, около 8:00 утра почувствовала резкое онемение левой руки. 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Исследование </a:t>
            </a:r>
            <a:r>
              <a:rPr lang="ru-RU" sz="2800" dirty="0" err="1">
                <a:solidFill>
                  <a:schemeClr val="bg1"/>
                </a:solidFill>
              </a:rPr>
              <a:t>выполенено</a:t>
            </a:r>
            <a:r>
              <a:rPr lang="ru-RU" sz="2800" dirty="0">
                <a:solidFill>
                  <a:schemeClr val="bg1"/>
                </a:solidFill>
              </a:rPr>
              <a:t> в 13:15.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8156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6683" y="722683"/>
            <a:ext cx="9404723" cy="140053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2141ACD-D3D8-4F44-B462-01310DA67F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6" t="11891" r="19476" b="7959"/>
          <a:stretch/>
        </p:blipFill>
        <p:spPr>
          <a:xfrm>
            <a:off x="2469767" y="0"/>
            <a:ext cx="2446100" cy="232321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472179-ED7D-4FF1-AC37-A5D105013A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8" t="11640" r="19559" b="7981"/>
          <a:stretch/>
        </p:blipFill>
        <p:spPr>
          <a:xfrm>
            <a:off x="4915867" y="-20756"/>
            <a:ext cx="2464010" cy="23087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00ACF3-84B1-48C9-AB0E-4B10B7837A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6" t="11393" r="18413" b="8004"/>
          <a:stretch/>
        </p:blipFill>
        <p:spPr>
          <a:xfrm>
            <a:off x="7379769" y="0"/>
            <a:ext cx="2228157" cy="22279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793DBB-9F2A-4D6E-B4A6-6796AC32C4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9422" y="2194736"/>
            <a:ext cx="2464012" cy="241543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16FFB5-CDD3-4B28-8A7B-6474F6EA4B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1515" y="2227914"/>
            <a:ext cx="2464012" cy="24105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8FA1EC-3E8D-42D8-AD24-8DBE62DCC2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1967" y="2219545"/>
            <a:ext cx="2228157" cy="22737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36BC1CA-D134-4E82-B6BC-0C09C143AE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53774" y="4581891"/>
            <a:ext cx="2464012" cy="226858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2003E65-30FA-4E3C-B206-57F251B34D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76041" y="4493282"/>
            <a:ext cx="2231885" cy="235719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FB0709B-A893-4727-81DE-31AE5CE2E38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15867" y="4638455"/>
            <a:ext cx="2464011" cy="221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23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6BA3335-2C79-4186-AFEF-279319376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АКТУАЛЬНОСТЬ ПРОБЛЕМЫ ИНСУЛЬТА У ДЕТЕЙ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4775510-8D55-4D12-8B3D-0C8914E2AC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+mn-lt"/>
              </a:rPr>
              <a:t>Отсутствие настороженности педиатров в отношении возможности развития у детей инсульта – заболевания, традиционно считающегося прерогативой лиц пожилого и старческого возраста. </a:t>
            </a:r>
          </a:p>
          <a:p>
            <a:r>
              <a:rPr lang="ru-RU" sz="2400" dirty="0">
                <a:solidFill>
                  <a:schemeClr val="bg1"/>
                </a:solidFill>
                <a:latin typeface="+mn-lt"/>
              </a:rPr>
              <a:t>Причины ишемического инсульта у детей отличаются от таковых у взрослых: артериальная гипертензия и атеросклероз не имеют доминирующего значения </a:t>
            </a:r>
          </a:p>
          <a:p>
            <a:r>
              <a:rPr lang="ru-RU" sz="2400" dirty="0">
                <a:solidFill>
                  <a:schemeClr val="bg1"/>
                </a:solidFill>
                <a:latin typeface="+mn-lt"/>
              </a:rPr>
              <a:t>Причина ишемического инсульта во многих случаях остается неустановленной </a:t>
            </a:r>
          </a:p>
        </p:txBody>
      </p:sp>
    </p:spTree>
    <p:extLst>
      <p:ext uri="{BB962C8B-B14F-4D97-AF65-F5344CB8AC3E}">
        <p14:creationId xmlns:p14="http://schemas.microsoft.com/office/powerpoint/2010/main" val="33877929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5723" y="0"/>
            <a:ext cx="9404723" cy="140053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+mn-lt"/>
              </a:rPr>
              <a:t>МР-ангиография (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3D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ToF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)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8F1FAB6-ED9F-419B-9161-04FA3C51FC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4" y="709749"/>
            <a:ext cx="6958149" cy="6148251"/>
          </a:xfrm>
        </p:spPr>
      </p:pic>
    </p:spTree>
    <p:extLst>
      <p:ext uri="{BB962C8B-B14F-4D97-AF65-F5344CB8AC3E}">
        <p14:creationId xmlns:p14="http://schemas.microsoft.com/office/powerpoint/2010/main" val="13286980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5723" y="0"/>
            <a:ext cx="9404723" cy="1400530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+mn-lt"/>
              </a:rPr>
              <a:t>Повторное МРТ головного мозга через 5 дней</a:t>
            </a:r>
            <a:br>
              <a:rPr lang="ru-RU" sz="3200" dirty="0">
                <a:solidFill>
                  <a:schemeClr val="bg1"/>
                </a:solidFill>
                <a:latin typeface="+mn-lt"/>
              </a:rPr>
            </a:br>
            <a:br>
              <a:rPr lang="ru-RU" sz="3200" dirty="0">
                <a:solidFill>
                  <a:schemeClr val="bg1"/>
                </a:solidFill>
                <a:latin typeface="+mn-lt"/>
              </a:rPr>
            </a:br>
            <a:endParaRPr lang="ru-RU" sz="32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CF32EF56-F325-41D1-9DD1-84E5EAC1FE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10715" r="19486" b="7575"/>
          <a:stretch/>
        </p:blipFill>
        <p:spPr>
          <a:xfrm>
            <a:off x="0" y="876300"/>
            <a:ext cx="2108200" cy="2889471"/>
          </a:xfr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84968DB-116E-4B2D-81AC-86AC4A7B4E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7" t="12879" r="20269" b="7847"/>
          <a:stretch/>
        </p:blipFill>
        <p:spPr>
          <a:xfrm>
            <a:off x="2108200" y="876300"/>
            <a:ext cx="2160643" cy="288947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2F36148-A3A2-4799-A05A-92CC93102B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9" t="12068" r="19173" b="5952"/>
          <a:stretch/>
        </p:blipFill>
        <p:spPr>
          <a:xfrm>
            <a:off x="4266661" y="869733"/>
            <a:ext cx="2151085" cy="28894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65771"/>
            <a:ext cx="2108200" cy="29144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6018" y="3769055"/>
            <a:ext cx="2275571" cy="29144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1648" y="3765771"/>
            <a:ext cx="2396746" cy="29144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7043" y="876299"/>
            <a:ext cx="2100119" cy="28894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66222" y="876299"/>
            <a:ext cx="1876715" cy="28927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42937" y="876299"/>
            <a:ext cx="1849063" cy="28927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58423" y="3772337"/>
            <a:ext cx="2759468" cy="29144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17950" y="3759203"/>
            <a:ext cx="2673991" cy="291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019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8546"/>
            <a:ext cx="9978263" cy="962426"/>
          </a:xfrm>
        </p:spPr>
        <p:txBody>
          <a:bodyPr/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+mn-lt"/>
              </a:rPr>
              <a:t>На КТ в острую фазу ишемического инсульта отмечается чётко дифференцируемая </a:t>
            </a:r>
            <a:r>
              <a:rPr lang="ru-RU" sz="1600" dirty="0" err="1">
                <a:solidFill>
                  <a:schemeClr val="bg1"/>
                </a:solidFill>
                <a:latin typeface="+mn-lt"/>
              </a:rPr>
              <a:t>гиподенсная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 зона, затрагивающая серое и белое вещество, приводя к отсутствию различия отдельных анатомических структур мозга (стрелки). Так же заметно выделяется тромб в артерии (стрелка).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36914"/>
            <a:ext cx="12192000" cy="5421086"/>
          </a:xfrm>
        </p:spPr>
      </p:pic>
    </p:spTree>
    <p:extLst>
      <p:ext uri="{BB962C8B-B14F-4D97-AF65-F5344CB8AC3E}">
        <p14:creationId xmlns:p14="http://schemas.microsoft.com/office/powerpoint/2010/main" val="42600145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0"/>
            <a:ext cx="9978263" cy="962426"/>
          </a:xfrm>
        </p:spPr>
        <p:txBody>
          <a:bodyPr/>
          <a:lstStyle/>
          <a:p>
            <a:pPr algn="just"/>
            <a:r>
              <a:rPr lang="ru-RU" sz="2400" dirty="0">
                <a:solidFill>
                  <a:schemeClr val="bg1"/>
                </a:solidFill>
                <a:latin typeface="+mn-lt"/>
              </a:rPr>
              <a:t>На МРТ в режиме </a:t>
            </a:r>
            <a:r>
              <a:rPr lang="ru-RU" sz="2400" dirty="0" err="1">
                <a:solidFill>
                  <a:schemeClr val="bg1"/>
                </a:solidFill>
                <a:latin typeface="+mn-lt"/>
              </a:rPr>
              <a:t>Flair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 (</a:t>
            </a:r>
            <a:r>
              <a:rPr lang="ru-RU" sz="2400" dirty="0" err="1">
                <a:solidFill>
                  <a:schemeClr val="bg1"/>
                </a:solidFill>
                <a:latin typeface="+mn-lt"/>
              </a:rPr>
              <a:t>Tirm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) и Т2 отмечается зона повышенного МР-сигнала в участке мозга, пораженном ишемическим инсультом. Кроме того, имеется максимальная интенсивность МР-сигнала на DWI от области поражения.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1050"/>
            <a:ext cx="12192000" cy="4976949"/>
          </a:xfrm>
        </p:spPr>
      </p:pic>
    </p:spTree>
    <p:extLst>
      <p:ext uri="{BB962C8B-B14F-4D97-AF65-F5344CB8AC3E}">
        <p14:creationId xmlns:p14="http://schemas.microsoft.com/office/powerpoint/2010/main" val="13399024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8546"/>
            <a:ext cx="9978263" cy="962426"/>
          </a:xfrm>
        </p:spPr>
        <p:txBody>
          <a:bodyPr/>
          <a:lstStyle/>
          <a:p>
            <a:pPr algn="just"/>
            <a:r>
              <a:rPr lang="ru-RU" sz="2400" dirty="0">
                <a:solidFill>
                  <a:schemeClr val="bg1"/>
                </a:solidFill>
                <a:latin typeface="+mn-lt"/>
              </a:rPr>
              <a:t>Ишемический инсульт в левой теменной доле - повышенный МР-сигнал по </a:t>
            </a:r>
            <a:r>
              <a:rPr lang="ru-RU" sz="2400" dirty="0" err="1">
                <a:solidFill>
                  <a:schemeClr val="bg1"/>
                </a:solidFill>
                <a:latin typeface="+mn-lt"/>
              </a:rPr>
              <a:t>Flair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, T2 и DWI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44" y="1449976"/>
            <a:ext cx="12242544" cy="5408023"/>
          </a:xfrm>
        </p:spPr>
      </p:pic>
    </p:spTree>
    <p:extLst>
      <p:ext uri="{BB962C8B-B14F-4D97-AF65-F5344CB8AC3E}">
        <p14:creationId xmlns:p14="http://schemas.microsoft.com/office/powerpoint/2010/main" val="36303579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+mn-lt"/>
              </a:rPr>
              <a:t>Могут появляться участки геморрагического пропитывания в </a:t>
            </a:r>
            <a:r>
              <a:rPr lang="ru-RU" sz="1600" dirty="0" err="1">
                <a:solidFill>
                  <a:schemeClr val="bg1"/>
                </a:solidFill>
                <a:latin typeface="+mn-lt"/>
              </a:rPr>
              <a:t>ишемизирванной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 ткани, что происходит при растворении тромба или </a:t>
            </a:r>
            <a:r>
              <a:rPr lang="ru-RU" sz="1600" dirty="0" err="1">
                <a:solidFill>
                  <a:schemeClr val="bg1"/>
                </a:solidFill>
                <a:latin typeface="+mn-lt"/>
              </a:rPr>
              <a:t>лизировании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+mn-lt"/>
              </a:rPr>
              <a:t>эмбола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 и проявляется веретеновидными или облаковидными участками повышенной плотности на ишемической зоне на КТ (стрелки). Может наблюдаться присоединяющийся </a:t>
            </a:r>
            <a:r>
              <a:rPr lang="ru-RU" sz="1600" dirty="0" err="1">
                <a:solidFill>
                  <a:schemeClr val="bg1"/>
                </a:solidFill>
                <a:latin typeface="+mn-lt"/>
              </a:rPr>
              <a:t>вазогенный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 отёк, который приводит к увеличению пораженной области и может вызывать вклинение (стрелка).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40000"/>
            <a:ext cx="12192000" cy="5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043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chemeClr val="bg1"/>
                </a:solidFill>
                <a:latin typeface="+mn-lt"/>
              </a:rPr>
              <a:t>На МРТ геморрагическое пропитывание выражается в появлении пониженного МР-сигнала, отчётливо выявляемое на ИП GRE (T2*, SWI, SWAN) - в базальных ядрах справа. При этом на Т1 геморрагическое пропитывание выглядит как область повышенного МР-сигнала (стрелки). При контрастировании в данную фазу отмечается накопление контраста в 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ишемически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 погибшей нервной ткани в основном в области коры по "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гиральному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" типу (стрелки).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3932"/>
            <a:ext cx="12192000" cy="4794068"/>
          </a:xfrm>
        </p:spPr>
      </p:pic>
    </p:spTree>
    <p:extLst>
      <p:ext uri="{BB962C8B-B14F-4D97-AF65-F5344CB8AC3E}">
        <p14:creationId xmlns:p14="http://schemas.microsoft.com/office/powerpoint/2010/main" val="34417029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chemeClr val="bg1"/>
                </a:solidFill>
                <a:latin typeface="+mn-lt"/>
              </a:rPr>
              <a:t>Отмечается формирование областей 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энцефаломаляции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 - области головного мозга со сниженной плотностью (желтые стрелки), прилежащие к зонам кистозно-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глиозных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 изменений (участкам полного лизиса мозговой ткани - белые стрелки). Так же имеется растяжение стенок боковых желудочков, за счёт уменьшения мозгового вещества и 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глиозной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тракции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 (стрелки).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428"/>
            <a:ext cx="12190638" cy="4898571"/>
          </a:xfrm>
        </p:spPr>
      </p:pic>
    </p:spTree>
    <p:extLst>
      <p:ext uri="{BB962C8B-B14F-4D97-AF65-F5344CB8AC3E}">
        <p14:creationId xmlns:p14="http://schemas.microsoft.com/office/powerpoint/2010/main" val="41160572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chemeClr val="bg1"/>
                </a:solidFill>
                <a:latin typeface="+mn-lt"/>
              </a:rPr>
              <a:t>Кистозно-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глиозные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 изменения (участки атрофии, лизиса мозговой ткани и развития реактивного пролиферативного 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глиоза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) имеющие МР-сигнал как от не измененного цереброспинального ликвора и повышенный МР-сигнал по Т2, 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Flair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 от </a:t>
            </a:r>
            <a:r>
              <a:rPr lang="ru-RU" sz="2000" dirty="0" err="1">
                <a:solidFill>
                  <a:schemeClr val="bg1"/>
                </a:solidFill>
                <a:latin typeface="+mn-lt"/>
              </a:rPr>
              <a:t>глиозной</a:t>
            </a:r>
            <a:r>
              <a:rPr lang="ru-RU" sz="2000" dirty="0">
                <a:solidFill>
                  <a:schemeClr val="bg1"/>
                </a:solidFill>
                <a:latin typeface="+mn-lt"/>
              </a:rPr>
              <a:t> ткани.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8982"/>
            <a:ext cx="12228536" cy="5199017"/>
          </a:xfrm>
        </p:spPr>
      </p:pic>
    </p:spTree>
    <p:extLst>
      <p:ext uri="{BB962C8B-B14F-4D97-AF65-F5344CB8AC3E}">
        <p14:creationId xmlns:p14="http://schemas.microsoft.com/office/powerpoint/2010/main" val="35396806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r>
              <a:rPr lang="ru-RU" sz="2800" dirty="0">
                <a:solidFill>
                  <a:schemeClr val="bg1"/>
                </a:solidFill>
                <a:latin typeface="+mn-lt"/>
              </a:rPr>
              <a:t>Клинический пример.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Д., 6л., ишемический инсульт в анамнезе.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			</a:t>
            </a:r>
            <a:r>
              <a:rPr lang="en-US" sz="2800" dirty="0">
                <a:solidFill>
                  <a:schemeClr val="bg1"/>
                </a:solidFill>
                <a:latin typeface="+mn-lt"/>
              </a:rPr>
              <a:t>T2W </a:t>
            </a:r>
            <a:r>
              <a:rPr lang="ru-RU" sz="2800" dirty="0">
                <a:solidFill>
                  <a:schemeClr val="bg1"/>
                </a:solidFill>
                <a:latin typeface="+mn-lt"/>
              </a:rPr>
              <a:t>						</a:t>
            </a:r>
            <a:r>
              <a:rPr lang="en-US" sz="2800" dirty="0">
                <a:solidFill>
                  <a:schemeClr val="bg1"/>
                </a:solidFill>
                <a:latin typeface="+mn-lt"/>
              </a:rPr>
              <a:t>DWI(b1000) </a:t>
            </a:r>
            <a:r>
              <a:rPr lang="ru-RU" sz="2800" dirty="0">
                <a:solidFill>
                  <a:schemeClr val="bg1"/>
                </a:solidFill>
                <a:latin typeface="+mn-lt"/>
              </a:rPr>
              <a:t>					       </a:t>
            </a:r>
            <a:r>
              <a:rPr lang="en-US" sz="2800" dirty="0">
                <a:solidFill>
                  <a:schemeClr val="bg1"/>
                </a:solidFill>
                <a:latin typeface="+mn-lt"/>
              </a:rPr>
              <a:t>FLAIR</a:t>
            </a:r>
            <a:endParaRPr lang="ru-RU" sz="2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A17B1F3-BE50-4F97-885F-A31D1A2221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0" t="20754" r="18332" b="11393"/>
          <a:stretch/>
        </p:blipFill>
        <p:spPr>
          <a:xfrm>
            <a:off x="0" y="2373428"/>
            <a:ext cx="3898900" cy="4484572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4E25A67-7D5F-450B-8C79-68932BB0E9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2" t="20754" r="20220" b="15190"/>
          <a:stretch/>
        </p:blipFill>
        <p:spPr>
          <a:xfrm>
            <a:off x="3898900" y="2373428"/>
            <a:ext cx="4203700" cy="44845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C47857F-9C77-4D86-882A-51C2419D8D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0" t="20501" r="21187" b="12406"/>
          <a:stretch/>
        </p:blipFill>
        <p:spPr>
          <a:xfrm>
            <a:off x="8102600" y="2373428"/>
            <a:ext cx="4089400" cy="448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203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Терминология детского инсульта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A256F-E212-4AD9-B27F-9E49F623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5" y="1690688"/>
            <a:ext cx="10515600" cy="4351338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Инсульт, развившийся до рождения ребенка называют </a:t>
            </a:r>
            <a:r>
              <a:rPr lang="ru-RU" b="1" u="sng" dirty="0">
                <a:solidFill>
                  <a:schemeClr val="bg1"/>
                </a:solidFill>
              </a:rPr>
              <a:t>внутриутробным или фетальным инсультом</a:t>
            </a:r>
            <a:r>
              <a:rPr lang="ru-RU" dirty="0">
                <a:solidFill>
                  <a:schemeClr val="bg1"/>
                </a:solidFill>
              </a:rPr>
              <a:t>. Другой, наиболее часто применяемый термин для обозначения этой группы инсультов, – </a:t>
            </a:r>
            <a:r>
              <a:rPr lang="ru-RU" b="1" u="sng" dirty="0">
                <a:solidFill>
                  <a:schemeClr val="bg1"/>
                </a:solidFill>
              </a:rPr>
              <a:t>пренатальный инсульт</a:t>
            </a:r>
            <a:r>
              <a:rPr lang="ru-RU" dirty="0">
                <a:solidFill>
                  <a:schemeClr val="bg1"/>
                </a:solidFill>
              </a:rPr>
              <a:t>. </a:t>
            </a:r>
          </a:p>
          <a:p>
            <a:r>
              <a:rPr lang="ru-RU" dirty="0">
                <a:solidFill>
                  <a:schemeClr val="bg1"/>
                </a:solidFill>
              </a:rPr>
              <a:t>До 28 дневного возраста: </a:t>
            </a:r>
            <a:r>
              <a:rPr lang="ru-RU" b="1" u="sng" dirty="0">
                <a:solidFill>
                  <a:schemeClr val="bg1"/>
                </a:solidFill>
              </a:rPr>
              <a:t>перинатальный инсульт </a:t>
            </a:r>
            <a:r>
              <a:rPr lang="ru-RU" dirty="0">
                <a:solidFill>
                  <a:schemeClr val="bg1"/>
                </a:solidFill>
              </a:rPr>
              <a:t>диагностируется при развитии заболевания между 28 неделей </a:t>
            </a:r>
            <a:r>
              <a:rPr lang="ru-RU" dirty="0" err="1">
                <a:solidFill>
                  <a:schemeClr val="bg1"/>
                </a:solidFill>
              </a:rPr>
              <a:t>гестационного</a:t>
            </a:r>
            <a:r>
              <a:rPr lang="ru-RU" dirty="0">
                <a:solidFill>
                  <a:schemeClr val="bg1"/>
                </a:solidFill>
              </a:rPr>
              <a:t> возраста до 1-месячного возраста после рождения. </a:t>
            </a:r>
          </a:p>
          <a:p>
            <a:r>
              <a:rPr lang="ru-RU" dirty="0">
                <a:solidFill>
                  <a:schemeClr val="bg1"/>
                </a:solidFill>
              </a:rPr>
              <a:t>Инсульт, развившийся у ребенка в возрасте от 1 месяца жизни до 18 лет, называют </a:t>
            </a:r>
            <a:r>
              <a:rPr lang="ru-RU" b="1" u="sng" dirty="0">
                <a:solidFill>
                  <a:schemeClr val="bg1"/>
                </a:solidFill>
              </a:rPr>
              <a:t>детским инсультом</a:t>
            </a:r>
            <a:r>
              <a:rPr lang="ru-RU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128037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pPr algn="ctr"/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            </a:t>
            </a:r>
            <a:r>
              <a:rPr lang="en-US" sz="2800" dirty="0">
                <a:solidFill>
                  <a:schemeClr val="bg1"/>
                </a:solidFill>
                <a:latin typeface="+mn-lt"/>
              </a:rPr>
              <a:t>T2W </a:t>
            </a:r>
            <a:r>
              <a:rPr lang="ru-RU" sz="2800" dirty="0">
                <a:solidFill>
                  <a:schemeClr val="bg1"/>
                </a:solidFill>
                <a:latin typeface="+mn-lt"/>
              </a:rPr>
              <a:t>						МР-ангиография (</a:t>
            </a:r>
            <a:r>
              <a:rPr lang="en-US" sz="2800" dirty="0">
                <a:solidFill>
                  <a:schemeClr val="bg1"/>
                </a:solidFill>
                <a:latin typeface="+mn-lt"/>
              </a:rPr>
              <a:t>3D </a:t>
            </a:r>
            <a:r>
              <a:rPr lang="en-US" sz="2800" dirty="0" err="1">
                <a:solidFill>
                  <a:schemeClr val="bg1"/>
                </a:solidFill>
                <a:latin typeface="+mn-lt"/>
              </a:rPr>
              <a:t>ToF</a:t>
            </a:r>
            <a:r>
              <a:rPr lang="en-US" sz="2800" dirty="0">
                <a:solidFill>
                  <a:schemeClr val="bg1"/>
                </a:solidFill>
                <a:latin typeface="+mn-lt"/>
              </a:rPr>
              <a:t>)</a:t>
            </a:r>
            <a:endParaRPr lang="ru-RU" sz="2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28E046EB-7364-4B64-B550-45AF57C2FB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048" y="1841862"/>
            <a:ext cx="4114800" cy="5016137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3D688C8-E109-42B6-81C6-939DCC526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1841862"/>
            <a:ext cx="4114800" cy="501613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36E159C-4290-4A25-AFF9-AD8D938A90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41862"/>
            <a:ext cx="4502331" cy="501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76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5442858"/>
          </a:xfrm>
        </p:spPr>
        <p:txBody>
          <a:bodyPr/>
          <a:lstStyle/>
          <a:p>
            <a:r>
              <a:rPr lang="ru-RU" sz="2800" dirty="0">
                <a:solidFill>
                  <a:schemeClr val="bg1"/>
                </a:solidFill>
                <a:latin typeface="+mn-lt"/>
              </a:rPr>
              <a:t>Клинический пример.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М., 16л.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За 4 недели до МРТ исследования в колледже потерял сознание. Был доставлен бригадой скорой медицинской помощи в стационар. Было проведено КТ головного мозга – </a:t>
            </a:r>
            <a:r>
              <a:rPr lang="en-US" sz="2800" dirty="0">
                <a:solidFill>
                  <a:schemeClr val="bg1"/>
                </a:solidFill>
                <a:latin typeface="+mn-lt"/>
              </a:rPr>
              <a:t>N</a:t>
            </a:r>
            <a:r>
              <a:rPr lang="ru-RU" sz="2800" dirty="0">
                <a:solidFill>
                  <a:schemeClr val="bg1"/>
                </a:solidFill>
                <a:latin typeface="+mn-lt"/>
              </a:rPr>
              <a:t>. Через 2 дня был выписан. Жалоб на момент выписки не предъявлял. 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Спустя 3-4 недели, во время подготовки к экзаменам, стал жаловаться на трудность и, даже, невозможность запоминания новой информации.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          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172" y="5747657"/>
            <a:ext cx="11408229" cy="1110343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23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ru-RU" sz="2800" dirty="0">
                <a:solidFill>
                  <a:schemeClr val="bg1"/>
                </a:solidFill>
                <a:latin typeface="+mn-lt"/>
              </a:rPr>
              <a:t>МРТ головного мозга 12.02.2019г.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en-US" sz="2800" dirty="0">
                <a:solidFill>
                  <a:schemeClr val="bg1"/>
                </a:solidFill>
                <a:latin typeface="+mn-lt"/>
              </a:rPr>
              <a:t>										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          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172" y="5747657"/>
            <a:ext cx="11408229" cy="1110343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US" dirty="0"/>
          </a:p>
        </p:txBody>
      </p:sp>
      <p:pic>
        <p:nvPicPr>
          <p:cNvPr id="1028" name="Picture 4" descr="D:\мазуро\лак инфр\3.bmp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0" t="11495" r="16434" b="5459"/>
          <a:stretch/>
        </p:blipFill>
        <p:spPr bwMode="auto">
          <a:xfrm>
            <a:off x="4958776" y="490076"/>
            <a:ext cx="2424763" cy="317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мазуро\лак инфр\2.bmp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7" t="9483" r="15899" b="6034"/>
          <a:stretch/>
        </p:blipFill>
        <p:spPr bwMode="auto">
          <a:xfrm>
            <a:off x="2527300" y="490076"/>
            <a:ext cx="2431476" cy="320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мазуро\лак инфр\1.bmp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2" t="9483" r="16380" b="6322"/>
          <a:stretch/>
        </p:blipFill>
        <p:spPr bwMode="auto">
          <a:xfrm>
            <a:off x="0" y="490076"/>
            <a:ext cx="2527300" cy="320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2287" y="3660920"/>
            <a:ext cx="2522613" cy="31970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0063" y="3660920"/>
            <a:ext cx="2508714" cy="3197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8776" y="3660920"/>
            <a:ext cx="2424763" cy="31970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5438" y="490076"/>
            <a:ext cx="2499577" cy="3048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15015" y="490076"/>
            <a:ext cx="2376985" cy="30604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36115" y="3538340"/>
            <a:ext cx="2501187" cy="33370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15015" y="3550533"/>
            <a:ext cx="2346388" cy="328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47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380133" cy="6858000"/>
          </a:xfrm>
        </p:spPr>
        <p:txBody>
          <a:bodyPr/>
          <a:lstStyle/>
          <a:p>
            <a:r>
              <a:rPr lang="ru-RU" sz="1600" dirty="0">
                <a:solidFill>
                  <a:schemeClr val="bg1"/>
                </a:solidFill>
                <a:latin typeface="+mn-lt"/>
              </a:rPr>
              <a:t>Редко встречающийся вариант кровоснабжения области таламуса и среднего мозга, при котором вместо </a:t>
            </a:r>
            <a:r>
              <a:rPr lang="ru-RU" sz="1600" dirty="0" err="1">
                <a:solidFill>
                  <a:schemeClr val="bg1"/>
                </a:solidFill>
                <a:latin typeface="+mn-lt"/>
              </a:rPr>
              <a:t>таламоперфорирующих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 артерий, </a:t>
            </a:r>
            <a:r>
              <a:rPr lang="ru-RU" sz="1600" dirty="0" err="1">
                <a:solidFill>
                  <a:schemeClr val="bg1"/>
                </a:solidFill>
                <a:latin typeface="+mn-lt"/>
              </a:rPr>
              <a:t>кровоснабжающих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 обе </a:t>
            </a:r>
            <a:r>
              <a:rPr lang="ru-RU" sz="1600" dirty="0" err="1">
                <a:solidFill>
                  <a:schemeClr val="bg1"/>
                </a:solidFill>
                <a:latin typeface="+mn-lt"/>
              </a:rPr>
              <a:t>парамедианные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 области таламуса, имеется одна артерия, отходящая общей ножкой от проксимального сегмента одной из задних мозговых артерий (ЗМА) – правой или левой</a:t>
            </a:r>
            <a:br>
              <a:rPr lang="ru-RU" sz="1400" dirty="0">
                <a:solidFill>
                  <a:schemeClr val="bg1"/>
                </a:solidFill>
                <a:latin typeface="+mn-lt"/>
              </a:rPr>
            </a:br>
            <a:br>
              <a:rPr lang="ru-RU" sz="1400" dirty="0">
                <a:solidFill>
                  <a:schemeClr val="bg1"/>
                </a:solidFill>
                <a:latin typeface="+mn-lt"/>
              </a:rPr>
            </a:br>
            <a:r>
              <a:rPr lang="ru-RU" sz="1400" dirty="0">
                <a:solidFill>
                  <a:schemeClr val="bg1"/>
                </a:solidFill>
                <a:latin typeface="+mn-lt"/>
              </a:rPr>
              <a:t>          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172" y="5747657"/>
            <a:ext cx="11408229" cy="1110343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US" dirty="0"/>
          </a:p>
        </p:txBody>
      </p:sp>
      <p:pic>
        <p:nvPicPr>
          <p:cNvPr id="5122" name="Picture 2" descr="D:\мазуро\percherons-artery_sche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468" y="1161346"/>
            <a:ext cx="6214532" cy="569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азуро\лак инфр\1233123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1346"/>
            <a:ext cx="5977468" cy="569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08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pPr algn="just"/>
            <a:r>
              <a:rPr lang="ru-RU" sz="2800" dirty="0">
                <a:solidFill>
                  <a:schemeClr val="bg1"/>
                </a:solidFill>
                <a:latin typeface="+mn-lt"/>
              </a:rPr>
              <a:t>Сравнительная характеристика КТ и МРТ (фазы ишемического инсульта)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06732"/>
            <a:ext cx="12192000" cy="525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039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pPr algn="just"/>
            <a:r>
              <a:rPr lang="ru-RU" sz="2800" dirty="0">
                <a:solidFill>
                  <a:schemeClr val="bg1"/>
                </a:solidFill>
                <a:latin typeface="+mn-lt"/>
              </a:rPr>
              <a:t>Сравнительная характеристика КТ и МРТ (фазы ишемического инсульта)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306286"/>
            <a:ext cx="12192000" cy="55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1476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pPr algn="just"/>
            <a:r>
              <a:rPr lang="ru-RU" sz="2800" dirty="0">
                <a:solidFill>
                  <a:schemeClr val="bg1"/>
                </a:solidFill>
                <a:latin typeface="+mn-lt"/>
              </a:rPr>
              <a:t>Сравнительная характеристика КТ и МРТ (фазы ишемического инсульта)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20297"/>
            <a:ext cx="12192000" cy="533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5401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6357" y="1309551"/>
            <a:ext cx="5159829" cy="5548449"/>
          </a:xfrm>
        </p:spPr>
        <p:txBody>
          <a:bodyPr/>
          <a:lstStyle/>
          <a:p>
            <a:r>
              <a:rPr lang="ru-RU" sz="2800" dirty="0">
                <a:solidFill>
                  <a:schemeClr val="bg1"/>
                </a:solidFill>
                <a:latin typeface="+mn-lt"/>
              </a:rPr>
              <a:t>Типы дислокаций мозга: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1- </a:t>
            </a:r>
            <a:r>
              <a:rPr lang="ru-RU" sz="2800" dirty="0" err="1">
                <a:solidFill>
                  <a:schemeClr val="bg1"/>
                </a:solidFill>
                <a:latin typeface="+mn-lt"/>
              </a:rPr>
              <a:t>трансфальксная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2- латеральная </a:t>
            </a:r>
            <a:r>
              <a:rPr lang="ru-RU" sz="2800" dirty="0" err="1">
                <a:solidFill>
                  <a:schemeClr val="bg1"/>
                </a:solidFill>
                <a:latin typeface="+mn-lt"/>
              </a:rPr>
              <a:t>транстенториальная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3- нисходящая </a:t>
            </a:r>
            <a:r>
              <a:rPr lang="ru-RU" sz="2800" dirty="0" err="1">
                <a:solidFill>
                  <a:schemeClr val="bg1"/>
                </a:solidFill>
                <a:latin typeface="+mn-lt"/>
              </a:rPr>
              <a:t>транстенториальная</a:t>
            </a:r>
            <a:r>
              <a:rPr lang="ru-RU" sz="2800" dirty="0">
                <a:solidFill>
                  <a:schemeClr val="bg1"/>
                </a:solidFill>
                <a:latin typeface="+mn-lt"/>
              </a:rPr>
              <a:t>	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4- дислокация миндалин в БЗО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5- восходящая </a:t>
            </a:r>
            <a:r>
              <a:rPr lang="ru-RU" sz="2800" dirty="0" err="1">
                <a:solidFill>
                  <a:schemeClr val="bg1"/>
                </a:solidFill>
                <a:latin typeface="+mn-lt"/>
              </a:rPr>
              <a:t>транстенториальная</a:t>
            </a:r>
            <a:br>
              <a:rPr lang="ru-RU" sz="2800">
                <a:solidFill>
                  <a:schemeClr val="bg1"/>
                </a:solidFill>
                <a:latin typeface="+mn-lt"/>
              </a:rPr>
            </a:br>
            <a:r>
              <a:rPr lang="ru-RU" sz="2800">
                <a:solidFill>
                  <a:schemeClr val="bg1"/>
                </a:solidFill>
                <a:latin typeface="+mn-lt"/>
              </a:rPr>
              <a:t>6- наружная </a:t>
            </a:r>
            <a:r>
              <a:rPr lang="ru-RU" sz="2800" dirty="0">
                <a:solidFill>
                  <a:schemeClr val="bg1"/>
                </a:solidFill>
                <a:latin typeface="+mn-lt"/>
              </a:rPr>
              <a:t>(через дефект)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9E1150A-45AE-4122-8F34-FFA32CCB8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745"/>
          <a:stretch/>
        </p:blipFill>
        <p:spPr>
          <a:xfrm>
            <a:off x="0" y="0"/>
            <a:ext cx="6345675" cy="370985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AE7D9B-FFC6-4CA7-B2F7-62BCCDDF5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328" y="3709852"/>
            <a:ext cx="3534300" cy="321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5940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r>
              <a:rPr lang="ru-RU" sz="2800" dirty="0">
                <a:solidFill>
                  <a:schemeClr val="bg1"/>
                </a:solidFill>
                <a:latin typeface="+mn-lt"/>
              </a:rPr>
              <a:t>М., 15 лет, диагноз при поступлении: «Состояние после клинической смерти (нарушение сердечного ритма – фибрилляция желудочков)»</a:t>
            </a:r>
            <a:br>
              <a:rPr lang="ru-RU" sz="2800" dirty="0">
                <a:solidFill>
                  <a:schemeClr val="bg1"/>
                </a:solidFill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latin typeface="+mn-lt"/>
              </a:rPr>
              <a:t>КТ головного мозга </a:t>
            </a:r>
            <a:r>
              <a:rPr lang="ru-RU" sz="2800" dirty="0" err="1">
                <a:solidFill>
                  <a:schemeClr val="bg1"/>
                </a:solidFill>
                <a:latin typeface="+mn-lt"/>
              </a:rPr>
              <a:t>выполенено</a:t>
            </a:r>
            <a:r>
              <a:rPr lang="ru-RU" sz="2800" dirty="0">
                <a:solidFill>
                  <a:schemeClr val="bg1"/>
                </a:solidFill>
                <a:latin typeface="+mn-lt"/>
              </a:rPr>
              <a:t> через 3 часа после клинической смерти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9505CC9-36BB-4CB6-8B36-F083430EC0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590430"/>
            <a:ext cx="4195762" cy="42675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CAE539E-6E31-43DB-8B6D-14B7105FC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762" y="2590430"/>
            <a:ext cx="4194412" cy="42675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531361-F955-4165-B0DB-C7EE7DA421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0527" y="2596527"/>
            <a:ext cx="4261473" cy="426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559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r>
              <a:rPr lang="ru-RU" sz="2800" dirty="0">
                <a:solidFill>
                  <a:schemeClr val="bg1"/>
                </a:solidFill>
                <a:latin typeface="+mn-lt"/>
              </a:rPr>
              <a:t>МРТ головного мозга через 12 дней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02EA58F9-1AEE-4C73-B545-7FE357D88E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098" t="18025" r="21951" b="14649"/>
          <a:stretch/>
        </p:blipFill>
        <p:spPr>
          <a:xfrm>
            <a:off x="1" y="1567543"/>
            <a:ext cx="3967842" cy="529045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D526AA0-70ED-477F-A005-DA2764DC9E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392" t="13399" r="17911" b="7682"/>
          <a:stretch/>
        </p:blipFill>
        <p:spPr>
          <a:xfrm>
            <a:off x="3967843" y="1567543"/>
            <a:ext cx="3967842" cy="52904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1C2AE5D-FE08-4CF9-8626-E097995437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865" t="10316" r="16063" b="7274"/>
          <a:stretch/>
        </p:blipFill>
        <p:spPr>
          <a:xfrm>
            <a:off x="7805058" y="1583383"/>
            <a:ext cx="4386942" cy="527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623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Выделяют три основные нозологические формы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A256F-E212-4AD9-B27F-9E49F623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82875"/>
            <a:ext cx="10515600" cy="4351338"/>
          </a:xfrm>
        </p:spPr>
        <p:txBody>
          <a:bodyPr/>
          <a:lstStyle/>
          <a:p>
            <a:r>
              <a:rPr lang="ru-RU" sz="3200" dirty="0">
                <a:solidFill>
                  <a:schemeClr val="bg1"/>
                </a:solidFill>
              </a:rPr>
              <a:t>ишемический инсульт </a:t>
            </a:r>
          </a:p>
          <a:p>
            <a:r>
              <a:rPr lang="ru-RU" sz="3200" dirty="0">
                <a:solidFill>
                  <a:schemeClr val="bg1"/>
                </a:solidFill>
              </a:rPr>
              <a:t>кровоизлияние в мозг (геморрагический инсульт) </a:t>
            </a:r>
          </a:p>
          <a:p>
            <a:r>
              <a:rPr lang="ru-RU" sz="3200" dirty="0">
                <a:solidFill>
                  <a:schemeClr val="bg1"/>
                </a:solidFill>
              </a:rPr>
              <a:t>субарахноидальное кровоизлияние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37432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r>
              <a:rPr lang="ru-RU" sz="2800" dirty="0">
                <a:solidFill>
                  <a:schemeClr val="bg1"/>
                </a:solidFill>
                <a:latin typeface="+mn-lt"/>
              </a:rPr>
              <a:t>МРТ головного мозга через 12 дней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0F235A9-7ECF-496E-B6E5-D2430472B1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0" y="604937"/>
            <a:ext cx="6662056" cy="625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8999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1841862"/>
          </a:xfrm>
        </p:spPr>
        <p:txBody>
          <a:bodyPr/>
          <a:lstStyle/>
          <a:p>
            <a:r>
              <a:rPr lang="ru-RU" sz="2800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293A9DD-0D73-43B1-B2B3-647F967E47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093" b="13465"/>
          <a:stretch/>
        </p:blipFill>
        <p:spPr>
          <a:xfrm>
            <a:off x="0" y="881744"/>
            <a:ext cx="12192000" cy="597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065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76411" cy="6858000"/>
          </a:xfrm>
        </p:spPr>
        <p:txBody>
          <a:bodyPr/>
          <a:lstStyle/>
          <a:p>
            <a:pPr algn="ctr"/>
            <a:br>
              <a:rPr lang="ru-RU" sz="5400" dirty="0">
                <a:solidFill>
                  <a:schemeClr val="bg1"/>
                </a:solidFill>
                <a:latin typeface="+mn-lt"/>
              </a:rPr>
            </a:br>
            <a:br>
              <a:rPr lang="ru-RU" sz="5400" dirty="0">
                <a:solidFill>
                  <a:schemeClr val="bg1"/>
                </a:solidFill>
                <a:latin typeface="+mn-lt"/>
              </a:rPr>
            </a:br>
            <a:br>
              <a:rPr lang="ru-RU" sz="5400">
                <a:solidFill>
                  <a:schemeClr val="bg1"/>
                </a:solidFill>
                <a:latin typeface="+mn-lt"/>
              </a:rPr>
            </a:br>
            <a:r>
              <a:rPr lang="ru-RU" sz="5400">
                <a:solidFill>
                  <a:schemeClr val="bg1"/>
                </a:solidFill>
                <a:latin typeface="+mn-lt"/>
              </a:rPr>
              <a:t>      Спасибо </a:t>
            </a:r>
            <a:r>
              <a:rPr lang="ru-RU" sz="5400" dirty="0">
                <a:solidFill>
                  <a:schemeClr val="bg1"/>
                </a:solidFill>
                <a:latin typeface="+mn-lt"/>
              </a:rPr>
              <a:t>за внимание!!!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2D2028F-92B9-4A4A-91E3-B7FDE4FF22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8297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Этиология детского инсульта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A256F-E212-4AD9-B27F-9E49F623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5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6 главных нетравматических причин инсульта у детей: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1. Заболевания сердца (≈25%)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2. </a:t>
            </a:r>
            <a:r>
              <a:rPr lang="ru-RU" sz="2400" dirty="0" err="1">
                <a:solidFill>
                  <a:schemeClr val="bg1"/>
                </a:solidFill>
              </a:rPr>
              <a:t>Артериопатии</a:t>
            </a:r>
            <a:r>
              <a:rPr lang="ru-RU" sz="2400" dirty="0">
                <a:solidFill>
                  <a:schemeClr val="bg1"/>
                </a:solidFill>
              </a:rPr>
              <a:t> (болезнь </a:t>
            </a:r>
            <a:r>
              <a:rPr lang="ru-RU" sz="2400" dirty="0" err="1">
                <a:solidFill>
                  <a:schemeClr val="bg1"/>
                </a:solidFill>
              </a:rPr>
              <a:t>Мойа-Мойа</a:t>
            </a:r>
            <a:r>
              <a:rPr lang="ru-RU" sz="2400" dirty="0">
                <a:solidFill>
                  <a:schemeClr val="bg1"/>
                </a:solidFill>
              </a:rPr>
              <a:t> и др.)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3. Артериальная </a:t>
            </a:r>
            <a:r>
              <a:rPr lang="ru-RU" sz="2400" dirty="0" err="1">
                <a:solidFill>
                  <a:schemeClr val="bg1"/>
                </a:solidFill>
              </a:rPr>
              <a:t>диссекция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4. Васкулиты ЦНС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5. Гематологические/метаболические заболевания (например, </a:t>
            </a:r>
            <a:r>
              <a:rPr lang="ru-RU" sz="2400" dirty="0" err="1">
                <a:solidFill>
                  <a:schemeClr val="bg1"/>
                </a:solidFill>
              </a:rPr>
              <a:t>коагулопатии</a:t>
            </a:r>
            <a:r>
              <a:rPr lang="ru-RU" sz="2400" dirty="0">
                <a:solidFill>
                  <a:schemeClr val="bg1"/>
                </a:solidFill>
              </a:rPr>
              <a:t>)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6. </a:t>
            </a:r>
            <a:r>
              <a:rPr lang="ru-RU" sz="2400" dirty="0" err="1">
                <a:solidFill>
                  <a:schemeClr val="bg1"/>
                </a:solidFill>
              </a:rPr>
              <a:t>Нейроинфекции</a:t>
            </a:r>
            <a:endParaRPr lang="ru-RU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</a:rPr>
              <a:t>7. Идиопатические (≈25%)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882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860" y="100021"/>
            <a:ext cx="9404723" cy="1400530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Изображения при КТ</a:t>
            </a:r>
            <a:br>
              <a:rPr lang="ru-RU" sz="3600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2" y="969653"/>
            <a:ext cx="11152173" cy="5888347"/>
          </a:xfrm>
        </p:spPr>
      </p:pic>
    </p:spTree>
    <p:extLst>
      <p:ext uri="{BB962C8B-B14F-4D97-AF65-F5344CB8AC3E}">
        <p14:creationId xmlns:p14="http://schemas.microsoft.com/office/powerpoint/2010/main" val="1173270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151" y="1065221"/>
            <a:ext cx="11577683" cy="140053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		T2-TSE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en-US" sz="3600" b="1" dirty="0">
                <a:solidFill>
                  <a:schemeClr val="bg1"/>
                </a:solidFill>
              </a:rPr>
              <a:t>						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en-US" sz="3600" b="1" dirty="0">
                <a:solidFill>
                  <a:schemeClr val="bg1"/>
                </a:solidFill>
              </a:rPr>
              <a:t>T1-TFE  						FLAIR</a:t>
            </a:r>
            <a:br>
              <a:rPr lang="ru-RU" sz="3600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2" t="6371" r="7834" b="2771"/>
          <a:stretch/>
        </p:blipFill>
        <p:spPr>
          <a:xfrm>
            <a:off x="0" y="1765486"/>
            <a:ext cx="4102101" cy="4165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101" y="1765486"/>
            <a:ext cx="4367785" cy="4165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6728" t="7158" r="15281" b="11193"/>
          <a:stretch/>
        </p:blipFill>
        <p:spPr>
          <a:xfrm>
            <a:off x="8469886" y="1765486"/>
            <a:ext cx="3722114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1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8F383-3859-44AF-AD87-05750FE0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8891" y="317500"/>
            <a:ext cx="10333109" cy="140053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DWI</a:t>
            </a:r>
            <a:r>
              <a:rPr lang="ru-RU" sz="3600" b="1" dirty="0">
                <a:solidFill>
                  <a:schemeClr val="bg1"/>
                </a:solidFill>
              </a:rPr>
              <a:t> (</a:t>
            </a:r>
            <a:r>
              <a:rPr lang="en-US" sz="3600" b="1" dirty="0">
                <a:solidFill>
                  <a:schemeClr val="bg1"/>
                </a:solidFill>
              </a:rPr>
              <a:t>b0 </a:t>
            </a:r>
            <a:r>
              <a:rPr lang="ru-RU" sz="3600" b="1" dirty="0">
                <a:solidFill>
                  <a:schemeClr val="bg1"/>
                </a:solidFill>
              </a:rPr>
              <a:t>и </a:t>
            </a:r>
            <a:r>
              <a:rPr lang="en-US" sz="3600" b="1" dirty="0">
                <a:solidFill>
                  <a:schemeClr val="bg1"/>
                </a:solidFill>
              </a:rPr>
              <a:t>b1000) + ADC</a:t>
            </a:r>
            <a:r>
              <a:rPr lang="ru-RU" sz="3600" b="1" dirty="0">
                <a:solidFill>
                  <a:schemeClr val="bg1"/>
                </a:solidFill>
              </a:rPr>
              <a:t>-карта</a:t>
            </a:r>
            <a:br>
              <a:rPr lang="ru-RU" sz="3600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27" y="1500550"/>
            <a:ext cx="3793636" cy="469124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709" y="1500551"/>
            <a:ext cx="4462753" cy="46912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461" y="1500551"/>
            <a:ext cx="3973539" cy="469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4207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4236</TotalTime>
  <Words>1022</Words>
  <Application>Microsoft Office PowerPoint</Application>
  <PresentationFormat>Широкоэкранный</PresentationFormat>
  <Paragraphs>102</Paragraphs>
  <Slides>52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8" baseType="lpstr">
      <vt:lpstr>Arial</vt:lpstr>
      <vt:lpstr>Arial</vt:lpstr>
      <vt:lpstr>Calibri</vt:lpstr>
      <vt:lpstr>Century Gothic</vt:lpstr>
      <vt:lpstr>Wingdings 3</vt:lpstr>
      <vt:lpstr>Ион</vt:lpstr>
      <vt:lpstr>УЗ «Городская детская инфекционная клиническая больница» г.Минска Рентгеновское отделение   КТ- и МРТ-исследования при инсультах                 Авторы:                        Герасименко Ирина Александровна                 Мазуро Иван Андреевич  Минск 2019</vt:lpstr>
      <vt:lpstr>Определение</vt:lpstr>
      <vt:lpstr>АКТУАЛЬНОСТЬ ПРОБЛЕМЫ ИНСУЛЬТА У ДЕТЕЙ</vt:lpstr>
      <vt:lpstr>Терминология детского инсульта</vt:lpstr>
      <vt:lpstr>Выделяют три основные нозологические формы </vt:lpstr>
      <vt:lpstr>Этиология детского инсульта</vt:lpstr>
      <vt:lpstr>Изображения при КТ </vt:lpstr>
      <vt:lpstr>  T2-TSE        T1-TFE        FLAIR </vt:lpstr>
      <vt:lpstr>DWI (b0 и b1000) + ADC-карта </vt:lpstr>
      <vt:lpstr>T2*  </vt:lpstr>
      <vt:lpstr>МР-ангиография (3D ToF) </vt:lpstr>
      <vt:lpstr>МР-ангиография (PCA) </vt:lpstr>
      <vt:lpstr>T1 + GD </vt:lpstr>
      <vt:lpstr>МР-спектроскопия </vt:lpstr>
      <vt:lpstr>ЛУЧЕВАЯ ДИАГНОСТИКА ВНУТРИЧЕРЕПНОГО КРОВОИЗЛИЯНИЯ </vt:lpstr>
      <vt:lpstr> </vt:lpstr>
      <vt:lpstr> </vt:lpstr>
      <vt:lpstr> </vt:lpstr>
      <vt:lpstr> </vt:lpstr>
      <vt:lpstr>КТ-картина паренхиматозного кровоизлияния левой гемисферы большого мозга. Множественные участки ишемии в теменной доле справа  и обеих затылочных долях. </vt:lpstr>
      <vt:lpstr>КТ-картина с отрицательной динамикой, за счет нарастания отека головного мозга и увеличения гиподенсных зон (зоны ишемии, отека) в затылочных долях и в теменной области справа;</vt:lpstr>
      <vt:lpstr>МР-картина позднего подострого внутримозгового кровоизлияния в левую теменную область с признаками перифокального отека, масс-эффекта, геморрагической имбибицией прилежащих борозд. </vt:lpstr>
      <vt:lpstr>Презентация PowerPoint</vt:lpstr>
      <vt:lpstr> Фазы ишемического инсульта</vt:lpstr>
      <vt:lpstr> </vt:lpstr>
      <vt:lpstr>Ранние косвенные КТ-признаки ишемического инсульта </vt:lpstr>
      <vt:lpstr>  </vt:lpstr>
      <vt:lpstr>Клинический пример</vt:lpstr>
      <vt:lpstr> </vt:lpstr>
      <vt:lpstr>МР-ангиография (3D ToF)</vt:lpstr>
      <vt:lpstr>Повторное МРТ головного мозга через 5 дней  </vt:lpstr>
      <vt:lpstr>На КТ в острую фазу ишемического инсульта отмечается чётко дифференцируемая гиподенсная зона, затрагивающая серое и белое вещество, приводя к отсутствию различия отдельных анатомических структур мозга (стрелки). Так же заметно выделяется тромб в артерии (стрелка).</vt:lpstr>
      <vt:lpstr>На МРТ в режиме Flair (Tirm) и Т2 отмечается зона повышенного МР-сигнала в участке мозга, пораженном ишемическим инсультом. Кроме того, имеется максимальная интенсивность МР-сигнала на DWI от области поражения.</vt:lpstr>
      <vt:lpstr>Ишемический инсульт в левой теменной доле - повышенный МР-сигнал по Flair, T2 и DWI</vt:lpstr>
      <vt:lpstr>Могут появляться участки геморрагического пропитывания в ишемизирванной ткани, что происходит при растворении тромба или лизировании эмбола и проявляется веретеновидными или облаковидными участками повышенной плотности на ишемической зоне на КТ (стрелки). Может наблюдаться присоединяющийся вазогенный отёк, который приводит к увеличению пораженной области и может вызывать вклинение (стрелка). </vt:lpstr>
      <vt:lpstr>На МРТ геморрагическое пропитывание выражается в появлении пониженного МР-сигнала, отчётливо выявляемое на ИП GRE (T2*, SWI, SWAN) - в базальных ядрах справа. При этом на Т1 геморрагическое пропитывание выглядит как область повышенного МР-сигнала (стрелки). При контрастировании в данную фазу отмечается накопление контраста в ишемически погибшей нервной ткани в основном в области коры по "гиральному" типу (стрелки).</vt:lpstr>
      <vt:lpstr>Отмечается формирование областей энцефаломаляции - области головного мозга со сниженной плотностью (желтые стрелки), прилежащие к зонам кистозно-глиозных изменений (участкам полного лизиса мозговой ткани - белые стрелки). Так же имеется растяжение стенок боковых желудочков, за счёт уменьшения мозгового вещества и глиозной тракции (стрелки).</vt:lpstr>
      <vt:lpstr>Кистозно-глиозные изменения (участки атрофии, лизиса мозговой ткани и развития реактивного пролиферативного глиоза) имеющие МР-сигнал как от не измененного цереброспинального ликвора и повышенный МР-сигнал по Т2, Flair от глиозной ткани.</vt:lpstr>
      <vt:lpstr>Клинический пример. Д., 6л., ишемический инсульт в анамнезе.      T2W       DWI(b1000)             FLAIR</vt:lpstr>
      <vt:lpstr>             T2W       МР-ангиография (3D ToF)</vt:lpstr>
      <vt:lpstr>Клинический пример.   М., 16л. За 4 недели до МРТ исследования в колледже потерял сознание. Был доставлен бригадой скорой медицинской помощи в стационар. Было проведено КТ головного мозга – N. Через 2 дня был выписан. Жалоб на момент выписки не предъявлял.  Спустя 3-4 недели, во время подготовки к экзаменам, стал жаловаться на трудность и, даже, невозможность запоминания новой информации.               </vt:lpstr>
      <vt:lpstr>МРТ головного мозга 12.02.2019г.                           </vt:lpstr>
      <vt:lpstr>Редко встречающийся вариант кровоснабжения области таламуса и среднего мозга, при котором вместо таламоперфорирующих артерий, кровоснабжающих обе парамедианные области таламуса, имеется одна артерия, отходящая общей ножкой от проксимального сегмента одной из задних мозговых артерий (ЗМА) – правой или левой              </vt:lpstr>
      <vt:lpstr>Сравнительная характеристика КТ и МРТ (фазы ишемического инсульта)</vt:lpstr>
      <vt:lpstr>Сравнительная характеристика КТ и МРТ (фазы ишемического инсульта)</vt:lpstr>
      <vt:lpstr>Сравнительная характеристика КТ и МРТ (фазы ишемического инсульта)</vt:lpstr>
      <vt:lpstr>Типы дислокаций мозга: 1- трансфальксная 2- латеральная транстенториальная 3- нисходящая транстенториальная  4- дислокация миндалин в БЗО 5- восходящая транстенториальная 6- наружная (через дефект)</vt:lpstr>
      <vt:lpstr>М., 15 лет, диагноз при поступлении: «Состояние после клинической смерти (нарушение сердечного ритма – фибрилляция желудочков)» КТ головного мозга выполенено через 3 часа после клинической смерти</vt:lpstr>
      <vt:lpstr>МРТ головного мозга через 12 дней</vt:lpstr>
      <vt:lpstr>МРТ головного мозга через 12 дней</vt:lpstr>
      <vt:lpstr> </vt:lpstr>
      <vt:lpstr>         Спасибо за внимание!!!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Возможности КТ- и МРТ-исследований при инсультах в педиатрии</dc:title>
  <dc:creator>ordin</dc:creator>
  <cp:lastModifiedBy>ordin</cp:lastModifiedBy>
  <cp:revision>144</cp:revision>
  <dcterms:created xsi:type="dcterms:W3CDTF">2019-03-02T11:04:13Z</dcterms:created>
  <dcterms:modified xsi:type="dcterms:W3CDTF">2019-03-22T13:03:36Z</dcterms:modified>
</cp:coreProperties>
</file>